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8" r:id="rId4"/>
    <p:sldId id="259" r:id="rId5"/>
    <p:sldId id="296" r:id="rId6"/>
    <p:sldId id="297" r:id="rId7"/>
    <p:sldId id="324" r:id="rId8"/>
    <p:sldId id="336" r:id="rId9"/>
    <p:sldId id="337" r:id="rId10"/>
    <p:sldId id="338" r:id="rId11"/>
    <p:sldId id="325" r:id="rId12"/>
    <p:sldId id="326" r:id="rId13"/>
    <p:sldId id="323" r:id="rId14"/>
    <p:sldId id="327" r:id="rId15"/>
    <p:sldId id="331" r:id="rId16"/>
    <p:sldId id="329" r:id="rId17"/>
    <p:sldId id="330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53377-A33D-4476-A166-A34C6A0960A6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CAD72-C4FB-41E1-8A78-A2F5AE735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2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8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9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8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8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5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3460C-DFBE-4091-BC7F-1360BF8B9888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51A-7AC6-4CDC-9B56-A499CFE22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6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4132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SENIOR DESIGN TEAM #14</a:t>
            </a:r>
            <a:br>
              <a:rPr lang="en-US" dirty="0"/>
            </a:br>
            <a:r>
              <a:rPr lang="en-US" dirty="0"/>
              <a:t>SOLAR THERMAL GENERATOR</a:t>
            </a:r>
          </a:p>
        </p:txBody>
      </p:sp>
      <p:pic>
        <p:nvPicPr>
          <p:cNvPr id="7" name="Picture 6" descr="Famu Rattler Logo for Pinteres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6" y="112543"/>
            <a:ext cx="1628775" cy="1213020"/>
          </a:xfrm>
          <a:prstGeom prst="rect">
            <a:avLst/>
          </a:prstGeom>
        </p:spPr>
      </p:pic>
      <p:pic>
        <p:nvPicPr>
          <p:cNvPr id="8" name="Picture 7" descr="fsu_logo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66" y="112542"/>
            <a:ext cx="1237958" cy="1213020"/>
          </a:xfrm>
          <a:prstGeom prst="rect">
            <a:avLst/>
          </a:prstGeom>
        </p:spPr>
      </p:pic>
      <p:pic>
        <p:nvPicPr>
          <p:cNvPr id="9" name="Picture 8" descr="FAMU–FSU Engineering logo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66" y="5416647"/>
            <a:ext cx="1237958" cy="11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7431" cy="4504781"/>
          </a:xfrm>
        </p:spPr>
        <p:txBody>
          <a:bodyPr>
            <a:normAutofit fontScale="92500"/>
          </a:bodyPr>
          <a:lstStyle/>
          <a:p>
            <a:r>
              <a:rPr lang="en-US" dirty="0"/>
              <a:t>The Arduino Uno is currently being used as the micro controller of choice over the TI MSP430 due to limitations with Code Composer Studio.</a:t>
            </a:r>
          </a:p>
          <a:p>
            <a:r>
              <a:rPr lang="en-US" dirty="0"/>
              <a:t>Header and Implementation files were created for using the Solar Tracking Algorithm as Well as a more efficient stepper motor library.</a:t>
            </a:r>
          </a:p>
          <a:p>
            <a:r>
              <a:rPr lang="en-US" dirty="0"/>
              <a:t>The Arduino Mega is being considered due the number of IO pins and substantial memory capacity.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9967" y="6330406"/>
            <a:ext cx="23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Sidebottom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90" y="1825626"/>
            <a:ext cx="3676650" cy="45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3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Boost converter was originally going to be designed and implemented by team</a:t>
            </a:r>
          </a:p>
          <a:p>
            <a:r>
              <a:rPr lang="en-US" dirty="0"/>
              <a:t>More difficult and more expense than was expected</a:t>
            </a:r>
          </a:p>
          <a:p>
            <a:r>
              <a:rPr lang="en-US" dirty="0"/>
              <a:t>Purchased boost converter to implement</a:t>
            </a:r>
          </a:p>
          <a:p>
            <a:r>
              <a:rPr lang="en-US" dirty="0"/>
              <a:t>Can supply 6A at 12V – well above what is required</a:t>
            </a:r>
          </a:p>
          <a:p>
            <a:r>
              <a:rPr lang="en-US" dirty="0"/>
              <a:t>High efficiency (Claims up to 98%, 90% observed)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1059" y="2905405"/>
            <a:ext cx="4260941" cy="4260941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98481" y="6662056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Galla</a:t>
            </a:r>
          </a:p>
        </p:txBody>
      </p:sp>
    </p:spTree>
    <p:extLst>
      <p:ext uri="{BB962C8B-B14F-4D97-AF65-F5344CB8AC3E}">
        <p14:creationId xmlns:p14="http://schemas.microsoft.com/office/powerpoint/2010/main" val="175571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ISSUES WITH VOLTAGE REGULATION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voltage from TEGs may be lower than expected</a:t>
            </a:r>
          </a:p>
          <a:p>
            <a:r>
              <a:rPr lang="en-US" dirty="0"/>
              <a:t>Boost converter requires at least 4 volts to turn on</a:t>
            </a:r>
          </a:p>
          <a:p>
            <a:r>
              <a:rPr lang="en-US" dirty="0"/>
              <a:t>May employ more than one chip in design if necessary in series to boost voltage output</a:t>
            </a:r>
          </a:p>
          <a:p>
            <a:r>
              <a:rPr lang="en-US" dirty="0"/>
              <a:t>Need to conduct real tests with chips before employing changes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98481" y="6662056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Galla</a:t>
            </a:r>
          </a:p>
        </p:txBody>
      </p:sp>
    </p:spTree>
    <p:extLst>
      <p:ext uri="{BB962C8B-B14F-4D97-AF65-F5344CB8AC3E}">
        <p14:creationId xmlns:p14="http://schemas.microsoft.com/office/powerpoint/2010/main" val="122873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Battery Charger/Discharger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IMAX B6 is the new intelligent multifunction charger which can charge and discharge for NiMH batteries</a:t>
            </a:r>
          </a:p>
          <a:p>
            <a:r>
              <a:rPr lang="en-US" dirty="0"/>
              <a:t>Capable of charging/discharging 1-15 NiMH cells</a:t>
            </a:r>
          </a:p>
          <a:p>
            <a:r>
              <a:rPr lang="en-US" dirty="0"/>
              <a:t>Operating voltage between 11 V and 18 V</a:t>
            </a:r>
          </a:p>
          <a:p>
            <a:r>
              <a:rPr lang="en-US" dirty="0"/>
              <a:t>Circuit power: Max Charge: 50W / Max Discharge: 5W</a:t>
            </a:r>
          </a:p>
          <a:p>
            <a:r>
              <a:rPr lang="en-US" dirty="0"/>
              <a:t>Charge Current Range: .1-5.0A</a:t>
            </a:r>
          </a:p>
          <a:p>
            <a:r>
              <a:rPr lang="en-US" dirty="0"/>
              <a:t>Discharge current range: .1-1.0A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02902"/>
            <a:ext cx="5181600" cy="3796783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50272" y="6662057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Dylan Lee</a:t>
            </a:r>
          </a:p>
        </p:txBody>
      </p:sp>
    </p:spTree>
    <p:extLst>
      <p:ext uri="{BB962C8B-B14F-4D97-AF65-F5344CB8AC3E}">
        <p14:creationId xmlns:p14="http://schemas.microsoft.com/office/powerpoint/2010/main" val="807890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261" y="2249694"/>
            <a:ext cx="38608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Possible 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Foresee issues with battery cell connection</a:t>
            </a:r>
          </a:p>
          <a:p>
            <a:r>
              <a:rPr lang="en-US" dirty="0"/>
              <a:t>Will not be ideal for user friendliness due to the user defined settings</a:t>
            </a:r>
          </a:p>
          <a:p>
            <a:r>
              <a:rPr lang="en-US" dirty="0"/>
              <a:t>Space will be limited within base</a:t>
            </a:r>
          </a:p>
          <a:p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3768" y="6662057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Dylan Lee</a:t>
            </a:r>
          </a:p>
        </p:txBody>
      </p:sp>
    </p:spTree>
    <p:extLst>
      <p:ext uri="{BB962C8B-B14F-4D97-AF65-F5344CB8AC3E}">
        <p14:creationId xmlns:p14="http://schemas.microsoft.com/office/powerpoint/2010/main" val="212980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Verification/Testing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Optical Testing</a:t>
            </a:r>
          </a:p>
          <a:p>
            <a:r>
              <a:rPr lang="en-US" dirty="0"/>
              <a:t>Calculated focal length to be 8 inches above the base of the parabolic dish</a:t>
            </a:r>
          </a:p>
          <a:p>
            <a:r>
              <a:rPr lang="en-US" dirty="0"/>
              <a:t>Must determine optimal reflector size and shape</a:t>
            </a:r>
          </a:p>
          <a:p>
            <a:r>
              <a:rPr lang="en-US" dirty="0"/>
              <a:t>Calculate optimal distance of reflector from dish in order to evenly distribute heat over the surface of the chips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3768" y="6662057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Galivan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Verification/Testing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94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Power Requirements</a:t>
            </a:r>
          </a:p>
          <a:p>
            <a:r>
              <a:rPr lang="en-US" dirty="0"/>
              <a:t>Maximum output from single chip under ideal conditions is 22 Watts</a:t>
            </a:r>
          </a:p>
          <a:p>
            <a:r>
              <a:rPr lang="en-US" dirty="0"/>
              <a:t>Project objective is 20 Watts chip output in full sunlight</a:t>
            </a:r>
          </a:p>
          <a:p>
            <a:r>
              <a:rPr lang="en-US" dirty="0"/>
              <a:t>Implementing a single chip design to test output</a:t>
            </a:r>
          </a:p>
          <a:p>
            <a:r>
              <a:rPr lang="en-US" dirty="0"/>
              <a:t>Realistically we can expect approximately 10 Watts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20" y="2355228"/>
            <a:ext cx="3936180" cy="3212617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3768" y="6662057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Galivan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45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Verification/Testing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772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Temperature Requirements</a:t>
            </a:r>
          </a:p>
          <a:p>
            <a:r>
              <a:rPr lang="en-US" dirty="0"/>
              <a:t>Ideal hot and cold side temperatures are 295°C (568K) and 30°C (303K) respectively</a:t>
            </a:r>
          </a:p>
          <a:p>
            <a:r>
              <a:rPr lang="en-US" dirty="0"/>
              <a:t>We will not know how well the dish is going to heat the chips until we perform tests</a:t>
            </a:r>
          </a:p>
          <a:p>
            <a:r>
              <a:rPr lang="en-US" dirty="0"/>
              <a:t>Must perform real world tests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43" y="1825625"/>
            <a:ext cx="3938357" cy="321287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923768" y="6662057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Galivan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6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32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0374"/>
            <a:ext cx="10515600" cy="5183050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OUR FACULTY ADVISOR</a:t>
            </a:r>
          </a:p>
          <a:p>
            <a:pPr marL="0" indent="0" algn="ctr">
              <a:buNone/>
            </a:pPr>
            <a:r>
              <a:rPr lang="en-US" b="1" dirty="0"/>
              <a:t>DR. RAJENDRA AUROA	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OUR INSTRUCTORS</a:t>
            </a:r>
          </a:p>
          <a:p>
            <a:pPr marL="0" indent="0" algn="ctr">
              <a:buNone/>
            </a:pPr>
            <a:r>
              <a:rPr lang="en-US" b="1" dirty="0"/>
              <a:t>    DR. JERRIS HOOKER	</a:t>
            </a:r>
          </a:p>
          <a:p>
            <a:pPr marL="0" indent="0" algn="ctr">
              <a:buNone/>
            </a:pPr>
            <a:r>
              <a:rPr lang="en-US" b="1" dirty="0"/>
              <a:t>DR. MICHAEL DEVINE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OUR REVIEWER</a:t>
            </a:r>
          </a:p>
          <a:p>
            <a:pPr marL="0" indent="0" algn="ctr">
              <a:buNone/>
            </a:pPr>
            <a:r>
              <a:rPr lang="en-US" b="1" dirty="0"/>
              <a:t>DR. SASTRI PAMIDI</a:t>
            </a:r>
          </a:p>
          <a:p>
            <a:pPr marL="0" indent="0" algn="ctr">
              <a:buNone/>
            </a:pPr>
            <a:r>
              <a:rPr lang="en-US" b="1" dirty="0"/>
              <a:t>DR. JIM ZHENG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MECHANICAL CONSULTING</a:t>
            </a:r>
          </a:p>
          <a:p>
            <a:pPr marL="0" indent="0" algn="ctr">
              <a:buNone/>
            </a:pPr>
            <a:r>
              <a:rPr lang="en-US" b="1" dirty="0"/>
              <a:t>DR. WEI GUO</a:t>
            </a:r>
          </a:p>
          <a:p>
            <a:pPr marL="0" indent="0" algn="ctr">
              <a:buNone/>
            </a:pPr>
            <a:r>
              <a:rPr lang="en-US" b="1" dirty="0"/>
              <a:t>DR. SIMONE HRUDA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380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DESIGN ASPECTS: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8714"/>
            <a:ext cx="10515600" cy="48782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SYSTEM INTEGRATION/HARDWARE DESIGN – </a:t>
            </a:r>
            <a:r>
              <a:rPr lang="en-US"/>
              <a:t>ERNEST </a:t>
            </a:r>
            <a:r>
              <a:rPr lang="en-US" dirty="0"/>
              <a:t>C</a:t>
            </a:r>
            <a:r>
              <a:rPr lang="en-US"/>
              <a:t>RABTREE</a:t>
            </a:r>
            <a:r>
              <a:rPr lang="en-US" dirty="0"/>
              <a:t>, EE</a:t>
            </a:r>
            <a:r>
              <a:rPr lang="en-US" b="1" dirty="0"/>
              <a:t>	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CONTROL PROGRAMMING/ BUDGET – </a:t>
            </a:r>
            <a:r>
              <a:rPr lang="en-US" dirty="0"/>
              <a:t>SHAZEEN TARIQ, 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GPS LOCATION AND TRACKING ALGORITHM – </a:t>
            </a:r>
            <a:r>
              <a:rPr lang="en-US" dirty="0"/>
              <a:t>WILLIAM SIDEBOTTOM, 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VOLTAGE CONDITIONING – </a:t>
            </a:r>
            <a:r>
              <a:rPr lang="en-US" dirty="0"/>
              <a:t>JASON GALLA,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ENERGY STORAGE AND CHARGING – </a:t>
            </a:r>
            <a:r>
              <a:rPr lang="en-US" dirty="0"/>
              <a:t>DYLAN LEE,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b="1" dirty="0"/>
              <a:t>HEAT TRANSFER/WEBMASTER – </a:t>
            </a:r>
            <a:r>
              <a:rPr lang="en-US" dirty="0"/>
              <a:t>BENJAMIN GALAVIN, EE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98481" y="6662056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Ernest Crabtree</a:t>
            </a:r>
          </a:p>
        </p:txBody>
      </p:sp>
    </p:spTree>
    <p:extLst>
      <p:ext uri="{BB962C8B-B14F-4D97-AF65-F5344CB8AC3E}">
        <p14:creationId xmlns:p14="http://schemas.microsoft.com/office/powerpoint/2010/main" val="208067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46662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TEAM 14 SEEKS TO GENERATE 20W OF POWER FROM A PORTABLE SOLAR COLLECTOR DESIGN THAT EMPLOYS SEEBECK THERMAL ELECTRIC GENERATORS.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TRACK THE SUN ACR0SS THE SKY FROM ANY LOCATION AND TIME OF YEAR.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REMOVABLE ENERGY STORAGE THAT CAN BE USED IN A MODULAR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THE DESIGN USER FRIENDLY AND EASY TO SETUP/USE.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PACKAGE THIS DESIGN IN A LIGHT WEIGHT, WEATHER-PROOF, AND PORTABLE MEANS FOR CARRYING.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98481" y="6662056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Ernest Crabtree</a:t>
            </a:r>
          </a:p>
        </p:txBody>
      </p:sp>
    </p:spTree>
    <p:extLst>
      <p:ext uri="{BB962C8B-B14F-4D97-AF65-F5344CB8AC3E}">
        <p14:creationId xmlns:p14="http://schemas.microsoft.com/office/powerpoint/2010/main" val="307389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3588"/>
          </a:xfrm>
        </p:spPr>
        <p:txBody>
          <a:bodyPr/>
          <a:lstStyle/>
          <a:p>
            <a:pPr algn="ctr"/>
            <a:r>
              <a:rPr lang="en-US" b="1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487"/>
            <a:ext cx="10515600" cy="47324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IMPLEMENT A PARABOLIC COLLECTOR WITH SERVO MOTORIZED MOUNT IN COORDINATION WITH A STEPPER MOTOR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REMOVE HEAT USING WATER CONVECTION</a:t>
            </a:r>
          </a:p>
          <a:p>
            <a:endParaRPr lang="en-US" dirty="0"/>
          </a:p>
          <a:p>
            <a:r>
              <a:rPr lang="en-US" dirty="0"/>
              <a:t>REGULATE, BOOST, AND STORE ENERGY PRODUCED </a:t>
            </a:r>
          </a:p>
          <a:p>
            <a:endParaRPr lang="en-US" dirty="0"/>
          </a:p>
          <a:p>
            <a:r>
              <a:rPr lang="en-US" dirty="0"/>
              <a:t>USE GPS TO DETERMINE LOCATION. IMPLEMENT COMPASS MODULE FOR DIRECTION</a:t>
            </a:r>
          </a:p>
          <a:p>
            <a:endParaRPr lang="en-US" dirty="0"/>
          </a:p>
          <a:p>
            <a:r>
              <a:rPr lang="en-US" dirty="0"/>
              <a:t>IMPLEMENT MICROCONTROLLER FUNCTIONS TO CONTROL DISH POSITION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VERIFY THROUGH REAL WORLD TESTS AND EXPERIMENTS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698481" y="6662056"/>
            <a:ext cx="1493520" cy="195943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Ernest Crabtree</a:t>
            </a:r>
          </a:p>
        </p:txBody>
      </p:sp>
    </p:spTree>
    <p:extLst>
      <p:ext uri="{BB962C8B-B14F-4D97-AF65-F5344CB8AC3E}">
        <p14:creationId xmlns:p14="http://schemas.microsoft.com/office/powerpoint/2010/main" val="159024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/>
          <p:cNvSpPr txBox="1">
            <a:spLocks/>
          </p:cNvSpPr>
          <p:nvPr/>
        </p:nvSpPr>
        <p:spPr>
          <a:xfrm>
            <a:off x="1981200" y="274639"/>
            <a:ext cx="8229600" cy="816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981200" y="1090654"/>
            <a:ext cx="4040188" cy="2899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16771" y="6650266"/>
            <a:ext cx="1375229" cy="207734"/>
          </a:xfrm>
        </p:spPr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Shazeen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Tariq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BUDGET BREAKDOWN: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9496"/>
              </p:ext>
            </p:extLst>
          </p:nvPr>
        </p:nvGraphicFramePr>
        <p:xfrm>
          <a:off x="2973388" y="1457695"/>
          <a:ext cx="60960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Parabolic Dish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$108.85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Boost</a:t>
                      </a:r>
                      <a:r>
                        <a:rPr lang="en-US" baseline="0" dirty="0"/>
                        <a:t> Converter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$55.68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H-Bridge</a:t>
                      </a:r>
                      <a:r>
                        <a:rPr lang="en-US" baseline="0" dirty="0"/>
                        <a:t> Drivers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Compass</a:t>
                      </a:r>
                      <a:r>
                        <a:rPr lang="en-US" baseline="0" dirty="0"/>
                        <a:t>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TEG’s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$57.50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Digital</a:t>
                      </a:r>
                      <a:r>
                        <a:rPr lang="en-US" baseline="0" dirty="0"/>
                        <a:t> Multimeter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$13.24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$417.46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0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16771" y="6650266"/>
            <a:ext cx="1375229" cy="207734"/>
          </a:xfrm>
        </p:spPr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Shazeen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Tariq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6570" y="356536"/>
            <a:ext cx="69960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SOLAR TRACKING CONTROL:</a:t>
            </a:r>
            <a:endParaRPr lang="en-US" sz="44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9" y="1956918"/>
            <a:ext cx="11382703" cy="32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6594" y="425669"/>
            <a:ext cx="3499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CHALLENGES:</a:t>
            </a:r>
          </a:p>
        </p:txBody>
      </p:sp>
      <p:sp>
        <p:nvSpPr>
          <p:cNvPr id="4" name="Rectangle 3"/>
          <p:cNvSpPr/>
          <p:nvPr/>
        </p:nvSpPr>
        <p:spPr>
          <a:xfrm>
            <a:off x="572813" y="1825731"/>
            <a:ext cx="85238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457200">
              <a:buFont typeface="Arial" charset="0"/>
              <a:buChar char="•"/>
            </a:pPr>
            <a:r>
              <a:rPr lang="en-US" sz="2800" dirty="0"/>
              <a:t>Digital Compass output faulty, inconsistent results</a:t>
            </a:r>
          </a:p>
          <a:p>
            <a:pPr marL="685800" lvl="0" indent="-457200">
              <a:buFont typeface="Arial" charset="0"/>
              <a:buChar char="•"/>
            </a:pPr>
            <a:r>
              <a:rPr lang="en-US" sz="2800" dirty="0"/>
              <a:t>New Compass Module has been ordered</a:t>
            </a:r>
          </a:p>
          <a:p>
            <a:pPr marL="685800" lvl="0" indent="-457200">
              <a:buFont typeface="Arial" charset="0"/>
              <a:buChar char="•"/>
            </a:pPr>
            <a:r>
              <a:rPr lang="en-US" sz="2800" dirty="0"/>
              <a:t>Need to improve stepper motor functionality with shaft</a:t>
            </a:r>
          </a:p>
          <a:p>
            <a:pPr marL="685800" lvl="0" indent="-457200">
              <a:buFont typeface="Arial" charset="0"/>
              <a:buChar char="•"/>
            </a:pPr>
            <a:r>
              <a:rPr lang="en-US" sz="2800" dirty="0"/>
              <a:t>Need to optimize heat transfer</a:t>
            </a:r>
          </a:p>
          <a:p>
            <a:pPr marL="685800" lvl="0" indent="-457200">
              <a:buFont typeface="Arial" charset="0"/>
              <a:buChar char="•"/>
            </a:pPr>
            <a:r>
              <a:rPr lang="en-US" sz="2800" dirty="0"/>
              <a:t>Dish efficiency may be lower than expected due to non-reflective coating</a:t>
            </a:r>
          </a:p>
          <a:p>
            <a:pPr marL="685800" lvl="0" indent="-45720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16771" y="6650266"/>
            <a:ext cx="1375229" cy="207734"/>
          </a:xfrm>
        </p:spPr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Shazeen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Tariq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448" y="2291763"/>
            <a:ext cx="2607365" cy="260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49662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Originally tested the NREL’s solar position algorithm to track the sun.</a:t>
            </a:r>
          </a:p>
          <a:p>
            <a:r>
              <a:rPr lang="en-US" dirty="0"/>
              <a:t>The algorithm required too much dynamic (heap) memory than anticipated.</a:t>
            </a:r>
          </a:p>
          <a:p>
            <a:r>
              <a:rPr lang="en-US" dirty="0"/>
              <a:t>Switched to a smaller and slightly less efficient algorithm provided by the Institute of Earth Science.</a:t>
            </a:r>
          </a:p>
          <a:p>
            <a:r>
              <a:rPr lang="en-US" dirty="0"/>
              <a:t>Azimuth and Zenith angles calculated only off by tenths of a degree.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9967" y="6330406"/>
            <a:ext cx="23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Sidebottom</a:t>
            </a:r>
          </a:p>
        </p:txBody>
      </p:sp>
      <p:pic>
        <p:nvPicPr>
          <p:cNvPr id="7" name="Shape 123"/>
          <p:cNvPicPr preferRelativeResize="0"/>
          <p:nvPr/>
        </p:nvPicPr>
        <p:blipFill rotWithShape="1"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7722401" y="2990732"/>
            <a:ext cx="4013293" cy="3186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082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8837"/>
          </a:xfrm>
        </p:spPr>
        <p:txBody>
          <a:bodyPr>
            <a:normAutofit/>
          </a:bodyPr>
          <a:lstStyle/>
          <a:p>
            <a:r>
              <a:rPr lang="en-US" dirty="0"/>
              <a:t>To test the new algorithm results were matched against those calculated from the Earth System Research Laboratory.</a:t>
            </a:r>
          </a:p>
          <a:p>
            <a:r>
              <a:rPr lang="en-US" dirty="0"/>
              <a:t>Coordinates and time were specifically entered for Tallahassee, FL at 12:00 pm Eastern Time 12/27/17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9967" y="6330406"/>
            <a:ext cx="23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William Sidebottom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38200" y="4179397"/>
          <a:ext cx="10515600" cy="213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652549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46446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53321049"/>
                    </a:ext>
                  </a:extLst>
                </a:gridCol>
              </a:tblGrid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Solar Tracking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Earth System Research Laboratory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610593"/>
                  </a:ext>
                </a:extLst>
              </a:tr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50.1645 [degrees]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49.68 [degrees]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698486"/>
                  </a:ext>
                </a:extLst>
              </a:tr>
              <a:tr h="658406">
                <a:tc>
                  <a:txBody>
                    <a:bodyPr/>
                    <a:lstStyle/>
                    <a:p>
                      <a:r>
                        <a:rPr lang="en-US" sz="2400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160.9977 [degrees]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160.76 [degrees]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76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58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776</Words>
  <Application>Microsoft Office PowerPoint</Application>
  <PresentationFormat>Widescreen</PresentationFormat>
  <Paragraphs>169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SENIOR DESIGN TEAM #14 SOLAR THERMAL GENERATOR</vt:lpstr>
      <vt:lpstr>DESIGN ASPECTS:</vt:lpstr>
      <vt:lpstr>PROJECT GOALS</vt:lpstr>
      <vt:lpstr>SOLUTION</vt:lpstr>
      <vt:lpstr>BUDGET BREAKDOWN:</vt:lpstr>
      <vt:lpstr>PowerPoint Presentation</vt:lpstr>
      <vt:lpstr>PowerPoint Presentation</vt:lpstr>
      <vt:lpstr>Solar Tracking</vt:lpstr>
      <vt:lpstr>Solar Tracking</vt:lpstr>
      <vt:lpstr>Solar Tracking</vt:lpstr>
      <vt:lpstr>POWER REGULATION</vt:lpstr>
      <vt:lpstr>POSSIBLE ISSUES WITH VOLTAGE REGULATION</vt:lpstr>
      <vt:lpstr>Battery Charger/Discharger</vt:lpstr>
      <vt:lpstr>Possible Issues:</vt:lpstr>
      <vt:lpstr>Verification/Testing</vt:lpstr>
      <vt:lpstr>Verification/Testing</vt:lpstr>
      <vt:lpstr>Verification/Testing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Ernest Crabtree</dc:creator>
  <cp:lastModifiedBy>OG Galvinator</cp:lastModifiedBy>
  <cp:revision>81</cp:revision>
  <dcterms:created xsi:type="dcterms:W3CDTF">2016-12-02T00:21:57Z</dcterms:created>
  <dcterms:modified xsi:type="dcterms:W3CDTF">2017-02-28T16:49:08Z</dcterms:modified>
</cp:coreProperties>
</file>